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lacial Indifference" charset="1" panose="00000000000000000000"/>
      <p:regular r:id="rId14"/>
    </p:embeddedFont>
    <p:embeddedFont>
      <p:font typeface="Glacial Indifference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2806">
            <a:off x="720300" y="6421716"/>
            <a:ext cx="8842272" cy="11861584"/>
          </a:xfrm>
          <a:custGeom>
            <a:avLst/>
            <a:gdLst/>
            <a:ahLst/>
            <a:cxnLst/>
            <a:rect r="r" b="b" t="t" l="l"/>
            <a:pathLst>
              <a:path h="11861584" w="8842272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6501204">
            <a:off x="11046831" y="-5088864"/>
            <a:ext cx="8807178" cy="11814508"/>
          </a:xfrm>
          <a:custGeom>
            <a:avLst/>
            <a:gdLst/>
            <a:ahLst/>
            <a:cxnLst/>
            <a:rect r="r" b="b" t="t" l="l"/>
            <a:pathLst>
              <a:path h="11814508" w="880717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71821">
            <a:off x="10628437" y="8363453"/>
            <a:ext cx="5947318" cy="7978109"/>
          </a:xfrm>
          <a:custGeom>
            <a:avLst/>
            <a:gdLst/>
            <a:ahLst/>
            <a:cxnLst/>
            <a:rect r="r" b="b" t="t" l="l"/>
            <a:pathLst>
              <a:path h="7978109" w="5947318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114765">
            <a:off x="11561828" y="5146485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058328">
            <a:off x="13255544" y="-4131370"/>
            <a:ext cx="7156478" cy="6935278"/>
          </a:xfrm>
          <a:custGeom>
            <a:avLst/>
            <a:gdLst/>
            <a:ahLst/>
            <a:cxnLst/>
            <a:rect r="r" b="b" t="t" l="l"/>
            <a:pathLst>
              <a:path h="6935278" w="71564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318101">
            <a:off x="-3880130" y="6803731"/>
            <a:ext cx="10117864" cy="10062676"/>
          </a:xfrm>
          <a:custGeom>
            <a:avLst/>
            <a:gdLst/>
            <a:ahLst/>
            <a:cxnLst/>
            <a:rect r="r" b="b" t="t" l="l"/>
            <a:pathLst>
              <a:path h="10062676" w="10117864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6800871">
            <a:off x="-1846725" y="-2878373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347599" y="2624620"/>
            <a:ext cx="3592801" cy="884304"/>
          </a:xfrm>
          <a:custGeom>
            <a:avLst/>
            <a:gdLst/>
            <a:ahLst/>
            <a:cxnLst/>
            <a:rect r="r" b="b" t="t" l="l"/>
            <a:pathLst>
              <a:path h="884304" w="3592801">
                <a:moveTo>
                  <a:pt x="0" y="0"/>
                </a:moveTo>
                <a:lnTo>
                  <a:pt x="3592802" y="0"/>
                </a:lnTo>
                <a:lnTo>
                  <a:pt x="3592802" y="884304"/>
                </a:lnTo>
                <a:lnTo>
                  <a:pt x="0" y="884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450420" y="8744383"/>
            <a:ext cx="2180843" cy="98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1909" spc="42">
                <a:solidFill>
                  <a:srgbClr val="E3D8D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Integrantes:</a:t>
            </a:r>
          </a:p>
          <a:p>
            <a:pPr algn="l">
              <a:lnSpc>
                <a:spcPts val="2672"/>
              </a:lnSpc>
            </a:pPr>
            <a:r>
              <a:rPr lang="en-US" sz="1909" spc="42">
                <a:solidFill>
                  <a:srgbClr val="E3D8D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José Becerra</a:t>
            </a:r>
          </a:p>
          <a:p>
            <a:pPr algn="l" marL="0" indent="0" lvl="0">
              <a:lnSpc>
                <a:spcPts val="2672"/>
              </a:lnSpc>
              <a:spcBef>
                <a:spcPct val="0"/>
              </a:spcBef>
            </a:pPr>
            <a:r>
              <a:rPr lang="en-US" sz="1909" spc="42">
                <a:solidFill>
                  <a:srgbClr val="E3D8D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Javiera Gómez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05692" y="3608331"/>
            <a:ext cx="8896404" cy="230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b="true" sz="6599" spc="62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DEFINICIÓN PROYECTO APT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41180" y="6008846"/>
            <a:ext cx="5005640" cy="670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51"/>
              </a:lnSpc>
              <a:spcBef>
                <a:spcPct val="0"/>
              </a:spcBef>
            </a:pPr>
            <a:r>
              <a:rPr lang="en-US" sz="1893" spc="17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PLATAFORMA DE GESTIÓN DE INGRESO DE CAMIONES PEPSICO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5925">
            <a:off x="3142738" y="-769394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8466276" y="-9590538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3283157">
            <a:off x="-1501206" y="7329841"/>
            <a:ext cx="5624862" cy="7545546"/>
          </a:xfrm>
          <a:custGeom>
            <a:avLst/>
            <a:gdLst/>
            <a:ahLst/>
            <a:cxnLst/>
            <a:rect r="r" b="b" t="t" l="l"/>
            <a:pathLst>
              <a:path h="7545546" w="5624862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904222" y="1615133"/>
            <a:ext cx="6460548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770156">
            <a:off x="-2577184" y="-2165857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770156">
            <a:off x="15710816" y="8522875"/>
            <a:ext cx="5154368" cy="4995052"/>
          </a:xfrm>
          <a:custGeom>
            <a:avLst/>
            <a:gdLst/>
            <a:ahLst/>
            <a:cxnLst/>
            <a:rect r="r" b="b" t="t" l="l"/>
            <a:pathLst>
              <a:path h="4995052" w="5154368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9655235" y="1596097"/>
            <a:ext cx="7960659" cy="7662203"/>
            <a:chOff x="30480" y="591820"/>
            <a:chExt cx="12736830" cy="122593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8"/>
              <a:stretch>
                <a:fillRect l="-31854" t="0" r="-3185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904222" y="4082358"/>
            <a:ext cx="7510737" cy="390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7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Plataf</a:t>
            </a:r>
            <a:r>
              <a:rPr lang="en-US" sz="3200" spc="7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orma web de gestión.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7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Áreas: desarrollo web, gestión proyectos, datos, documentos y procesos.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70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Competencias clave.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4222" y="2444870"/>
            <a:ext cx="8324690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 PROYECTO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4899086" y="-8147683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1434890" y="241733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301337">
            <a:off x="9883234" y="-2150579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458160">
            <a:off x="-3775194" y="6616870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859255" y="5617920"/>
            <a:ext cx="4815191" cy="4114800"/>
          </a:xfrm>
          <a:custGeom>
            <a:avLst/>
            <a:gdLst/>
            <a:ahLst/>
            <a:cxnLst/>
            <a:rect r="r" b="b" t="t" l="l"/>
            <a:pathLst>
              <a:path h="4114800" w="4815191">
                <a:moveTo>
                  <a:pt x="0" y="0"/>
                </a:moveTo>
                <a:lnTo>
                  <a:pt x="4815192" y="0"/>
                </a:lnTo>
                <a:lnTo>
                  <a:pt x="4815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3633" y="2343521"/>
            <a:ext cx="10441840" cy="117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6"/>
              </a:lnSpc>
            </a:pPr>
            <a:r>
              <a:rPr lang="en-US" b="true" sz="6862" spc="645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FUNDAMENTACIÓN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8660" y="4429835"/>
            <a:ext cx="9551785" cy="324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 spc="6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3099" spc="68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roblema: gestión manual e ineficiente.</a:t>
            </a:r>
          </a:p>
          <a:p>
            <a:pPr algn="l">
              <a:lnSpc>
                <a:spcPts val="4339"/>
              </a:lnSpc>
            </a:pP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 spc="68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Solución: digitalización + trazabilidad</a:t>
            </a:r>
          </a:p>
          <a:p>
            <a:pPr algn="l">
              <a:lnSpc>
                <a:spcPts val="4339"/>
              </a:lnSpc>
            </a:pP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 spc="68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Aporte: eficiencia y coordinación</a:t>
            </a:r>
          </a:p>
          <a:p>
            <a:pPr algn="l"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42539" y="519679"/>
            <a:ext cx="7402923" cy="126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2"/>
              </a:lnSpc>
            </a:pPr>
            <a:r>
              <a:rPr lang="en-US" b="true" sz="7415" spc="69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21534" y="-28554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04767" y="854768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9258300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937766" y="8402769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672866">
            <a:off x="-1459405" y="-843757"/>
            <a:ext cx="6917743" cy="6464945"/>
          </a:xfrm>
          <a:custGeom>
            <a:avLst/>
            <a:gdLst/>
            <a:ahLst/>
            <a:cxnLst/>
            <a:rect r="r" b="b" t="t" l="l"/>
            <a:pathLst>
              <a:path h="6464945" w="6917743">
                <a:moveTo>
                  <a:pt x="0" y="0"/>
                </a:moveTo>
                <a:lnTo>
                  <a:pt x="6917743" y="0"/>
                </a:lnTo>
                <a:lnTo>
                  <a:pt x="6917743" y="6464945"/>
                </a:lnTo>
                <a:lnTo>
                  <a:pt x="0" y="6464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1802312" y="2930817"/>
            <a:ext cx="3527008" cy="2907547"/>
            <a:chOff x="0" y="0"/>
            <a:chExt cx="812800" cy="6700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70045"/>
            </a:xfrm>
            <a:custGeom>
              <a:avLst/>
              <a:gdLst/>
              <a:ahLst/>
              <a:cxnLst/>
              <a:rect r="r" b="b" t="t" l="l"/>
              <a:pathLst>
                <a:path h="670045" w="812800">
                  <a:moveTo>
                    <a:pt x="57071" y="0"/>
                  </a:moveTo>
                  <a:lnTo>
                    <a:pt x="755729" y="0"/>
                  </a:lnTo>
                  <a:cubicBezTo>
                    <a:pt x="787248" y="0"/>
                    <a:pt x="812800" y="25552"/>
                    <a:pt x="812800" y="57071"/>
                  </a:cubicBezTo>
                  <a:lnTo>
                    <a:pt x="812800" y="612974"/>
                  </a:lnTo>
                  <a:cubicBezTo>
                    <a:pt x="812800" y="644493"/>
                    <a:pt x="787248" y="670045"/>
                    <a:pt x="755729" y="670045"/>
                  </a:cubicBezTo>
                  <a:lnTo>
                    <a:pt x="57071" y="670045"/>
                  </a:lnTo>
                  <a:cubicBezTo>
                    <a:pt x="25552" y="670045"/>
                    <a:pt x="0" y="644493"/>
                    <a:pt x="0" y="612974"/>
                  </a:cubicBezTo>
                  <a:lnTo>
                    <a:pt x="0" y="57071"/>
                  </a:lnTo>
                  <a:cubicBezTo>
                    <a:pt x="0" y="25552"/>
                    <a:pt x="25552" y="0"/>
                    <a:pt x="57071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061750" y="3256684"/>
            <a:ext cx="3008132" cy="46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b="true" sz="2647" spc="26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Gestionar estados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00456" y="4270940"/>
            <a:ext cx="3130720" cy="62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 spc="3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Controlar en tiempo real el avance y pausas del proceso.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1942448" y="3884450"/>
            <a:ext cx="3246735" cy="0"/>
          </a:xfrm>
          <a:prstGeom prst="line">
            <a:avLst/>
          </a:prstGeom>
          <a:ln cap="flat" w="28575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2958680" y="2930817"/>
            <a:ext cx="3527008" cy="2907547"/>
            <a:chOff x="0" y="0"/>
            <a:chExt cx="812800" cy="6700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70045"/>
            </a:xfrm>
            <a:custGeom>
              <a:avLst/>
              <a:gdLst/>
              <a:ahLst/>
              <a:cxnLst/>
              <a:rect r="r" b="b" t="t" l="l"/>
              <a:pathLst>
                <a:path h="670045" w="812800">
                  <a:moveTo>
                    <a:pt x="57071" y="0"/>
                  </a:moveTo>
                  <a:lnTo>
                    <a:pt x="755729" y="0"/>
                  </a:lnTo>
                  <a:cubicBezTo>
                    <a:pt x="787248" y="0"/>
                    <a:pt x="812800" y="25552"/>
                    <a:pt x="812800" y="57071"/>
                  </a:cubicBezTo>
                  <a:lnTo>
                    <a:pt x="812800" y="612974"/>
                  </a:lnTo>
                  <a:cubicBezTo>
                    <a:pt x="812800" y="644493"/>
                    <a:pt x="787248" y="670045"/>
                    <a:pt x="755729" y="670045"/>
                  </a:cubicBezTo>
                  <a:lnTo>
                    <a:pt x="57071" y="670045"/>
                  </a:lnTo>
                  <a:cubicBezTo>
                    <a:pt x="25552" y="670045"/>
                    <a:pt x="0" y="644493"/>
                    <a:pt x="0" y="612974"/>
                  </a:cubicBezTo>
                  <a:lnTo>
                    <a:pt x="0" y="57071"/>
                  </a:lnTo>
                  <a:cubicBezTo>
                    <a:pt x="0" y="25552"/>
                    <a:pt x="25552" y="0"/>
                    <a:pt x="57071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200247" y="3130525"/>
            <a:ext cx="3008132" cy="93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b="true" sz="2647" spc="26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Plataforma de gestión eficiente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29539" y="2603239"/>
            <a:ext cx="21495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319">
                <a:solidFill>
                  <a:srgbClr val="A8754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GENERAL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53859" y="4276115"/>
            <a:ext cx="3130720" cy="94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 spc="3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Crear una plataforma web para optimizar el ingreso y control de vehículos al taller.</a:t>
            </a:r>
          </a:p>
        </p:txBody>
      </p:sp>
      <p:sp>
        <p:nvSpPr>
          <p:cNvPr name="AutoShape 21" id="21"/>
          <p:cNvSpPr/>
          <p:nvPr/>
        </p:nvSpPr>
        <p:spPr>
          <a:xfrm>
            <a:off x="3080945" y="4192573"/>
            <a:ext cx="3246735" cy="0"/>
          </a:xfrm>
          <a:prstGeom prst="line">
            <a:avLst/>
          </a:prstGeom>
          <a:ln cap="flat" w="28575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7379953" y="2930817"/>
            <a:ext cx="3527008" cy="2907547"/>
            <a:chOff x="0" y="0"/>
            <a:chExt cx="812800" cy="67004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70045"/>
            </a:xfrm>
            <a:custGeom>
              <a:avLst/>
              <a:gdLst/>
              <a:ahLst/>
              <a:cxnLst/>
              <a:rect r="r" b="b" t="t" l="l"/>
              <a:pathLst>
                <a:path h="670045" w="812800">
                  <a:moveTo>
                    <a:pt x="57071" y="0"/>
                  </a:moveTo>
                  <a:lnTo>
                    <a:pt x="755729" y="0"/>
                  </a:lnTo>
                  <a:cubicBezTo>
                    <a:pt x="787248" y="0"/>
                    <a:pt x="812800" y="25552"/>
                    <a:pt x="812800" y="57071"/>
                  </a:cubicBezTo>
                  <a:lnTo>
                    <a:pt x="812800" y="612974"/>
                  </a:lnTo>
                  <a:cubicBezTo>
                    <a:pt x="812800" y="644493"/>
                    <a:pt x="787248" y="670045"/>
                    <a:pt x="755729" y="670045"/>
                  </a:cubicBezTo>
                  <a:lnTo>
                    <a:pt x="57071" y="670045"/>
                  </a:lnTo>
                  <a:cubicBezTo>
                    <a:pt x="25552" y="670045"/>
                    <a:pt x="0" y="644493"/>
                    <a:pt x="0" y="612974"/>
                  </a:cubicBezTo>
                  <a:lnTo>
                    <a:pt x="0" y="57071"/>
                  </a:lnTo>
                  <a:cubicBezTo>
                    <a:pt x="0" y="25552"/>
                    <a:pt x="25552" y="0"/>
                    <a:pt x="57071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639392" y="3256684"/>
            <a:ext cx="3008132" cy="46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b="true" sz="2647" spc="26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Registrar ingresos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38674" y="2607285"/>
            <a:ext cx="28106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319">
                <a:solidFill>
                  <a:srgbClr val="A8754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ESPECIFICO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78098" y="4183616"/>
            <a:ext cx="3130720" cy="94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 spc="3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Optimizar el registro y programación de vehículos al taller.</a:t>
            </a:r>
          </a:p>
        </p:txBody>
      </p:sp>
      <p:sp>
        <p:nvSpPr>
          <p:cNvPr name="AutoShape 28" id="28"/>
          <p:cNvSpPr/>
          <p:nvPr/>
        </p:nvSpPr>
        <p:spPr>
          <a:xfrm>
            <a:off x="7520090" y="3884450"/>
            <a:ext cx="3246735" cy="0"/>
          </a:xfrm>
          <a:prstGeom prst="line">
            <a:avLst/>
          </a:prstGeom>
          <a:ln cap="flat" w="28575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5108227" y="6665299"/>
            <a:ext cx="3527008" cy="2907547"/>
            <a:chOff x="0" y="0"/>
            <a:chExt cx="812800" cy="67004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670045"/>
            </a:xfrm>
            <a:custGeom>
              <a:avLst/>
              <a:gdLst/>
              <a:ahLst/>
              <a:cxnLst/>
              <a:rect r="r" b="b" t="t" l="l"/>
              <a:pathLst>
                <a:path h="670045" w="812800">
                  <a:moveTo>
                    <a:pt x="57071" y="0"/>
                  </a:moveTo>
                  <a:lnTo>
                    <a:pt x="755729" y="0"/>
                  </a:lnTo>
                  <a:cubicBezTo>
                    <a:pt x="787248" y="0"/>
                    <a:pt x="812800" y="25552"/>
                    <a:pt x="812800" y="57071"/>
                  </a:cubicBezTo>
                  <a:lnTo>
                    <a:pt x="812800" y="612974"/>
                  </a:lnTo>
                  <a:cubicBezTo>
                    <a:pt x="812800" y="644493"/>
                    <a:pt x="787248" y="670045"/>
                    <a:pt x="755729" y="670045"/>
                  </a:cubicBezTo>
                  <a:lnTo>
                    <a:pt x="57071" y="670045"/>
                  </a:lnTo>
                  <a:cubicBezTo>
                    <a:pt x="25552" y="670045"/>
                    <a:pt x="0" y="644493"/>
                    <a:pt x="0" y="612974"/>
                  </a:cubicBezTo>
                  <a:lnTo>
                    <a:pt x="0" y="57071"/>
                  </a:lnTo>
                  <a:cubicBezTo>
                    <a:pt x="0" y="25552"/>
                    <a:pt x="25552" y="0"/>
                    <a:pt x="57071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367665" y="6991166"/>
            <a:ext cx="3008132" cy="46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b="true" sz="2647" spc="26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Generar reportes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306371" y="7908705"/>
            <a:ext cx="3130720" cy="94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 spc="3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Automatizar informes de tiempos, productividad y seguimiento.</a:t>
            </a:r>
          </a:p>
        </p:txBody>
      </p:sp>
      <p:sp>
        <p:nvSpPr>
          <p:cNvPr name="AutoShape 34" id="34"/>
          <p:cNvSpPr/>
          <p:nvPr/>
        </p:nvSpPr>
        <p:spPr>
          <a:xfrm>
            <a:off x="5248364" y="7618933"/>
            <a:ext cx="3246735" cy="0"/>
          </a:xfrm>
          <a:prstGeom prst="line">
            <a:avLst/>
          </a:prstGeom>
          <a:ln cap="flat" w="28575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-510944" y="9923195"/>
            <a:ext cx="1377891" cy="135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72"/>
              </a:lnSpc>
            </a:pPr>
            <a:r>
              <a:rPr lang="en-US" b="true" sz="7909" spc="743">
                <a:solidFill>
                  <a:srgbClr val="D89C6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03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651680" y="6683311"/>
            <a:ext cx="3527008" cy="2907547"/>
            <a:chOff x="0" y="0"/>
            <a:chExt cx="812800" cy="67004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670045"/>
            </a:xfrm>
            <a:custGeom>
              <a:avLst/>
              <a:gdLst/>
              <a:ahLst/>
              <a:cxnLst/>
              <a:rect r="r" b="b" t="t" l="l"/>
              <a:pathLst>
                <a:path h="670045" w="812800">
                  <a:moveTo>
                    <a:pt x="57071" y="0"/>
                  </a:moveTo>
                  <a:lnTo>
                    <a:pt x="755729" y="0"/>
                  </a:lnTo>
                  <a:cubicBezTo>
                    <a:pt x="787248" y="0"/>
                    <a:pt x="812800" y="25552"/>
                    <a:pt x="812800" y="57071"/>
                  </a:cubicBezTo>
                  <a:lnTo>
                    <a:pt x="812800" y="612974"/>
                  </a:lnTo>
                  <a:cubicBezTo>
                    <a:pt x="812800" y="644493"/>
                    <a:pt x="787248" y="670045"/>
                    <a:pt x="755729" y="670045"/>
                  </a:cubicBezTo>
                  <a:lnTo>
                    <a:pt x="57071" y="670045"/>
                  </a:lnTo>
                  <a:cubicBezTo>
                    <a:pt x="25552" y="670045"/>
                    <a:pt x="0" y="644493"/>
                    <a:pt x="0" y="612974"/>
                  </a:cubicBezTo>
                  <a:lnTo>
                    <a:pt x="0" y="57071"/>
                  </a:lnTo>
                  <a:cubicBezTo>
                    <a:pt x="0" y="25552"/>
                    <a:pt x="25552" y="0"/>
                    <a:pt x="57071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9525"/>
              <a:ext cx="812800" cy="66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911118" y="6864172"/>
            <a:ext cx="3008132" cy="93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b="true" sz="2647" spc="26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Perfiles y notificaciones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49824" y="8089459"/>
            <a:ext cx="3130720" cy="94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 spc="3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Implementar roles de usuario con permisos y alertas automáticas.</a:t>
            </a:r>
          </a:p>
        </p:txBody>
      </p:sp>
      <p:sp>
        <p:nvSpPr>
          <p:cNvPr name="AutoShape 41" id="41"/>
          <p:cNvSpPr/>
          <p:nvPr/>
        </p:nvSpPr>
        <p:spPr>
          <a:xfrm>
            <a:off x="9791816" y="7910457"/>
            <a:ext cx="3246735" cy="0"/>
          </a:xfrm>
          <a:prstGeom prst="line">
            <a:avLst/>
          </a:prstGeom>
          <a:ln cap="flat" w="28575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2" id="42"/>
          <p:cNvSpPr txBox="true"/>
          <p:nvPr/>
        </p:nvSpPr>
        <p:spPr>
          <a:xfrm rot="0">
            <a:off x="12160490" y="2607285"/>
            <a:ext cx="28106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319">
                <a:solidFill>
                  <a:srgbClr val="A8754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ESPECIFICO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466405" y="6341767"/>
            <a:ext cx="28106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319">
                <a:solidFill>
                  <a:srgbClr val="A8754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ESPECIFICO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009858" y="6359778"/>
            <a:ext cx="28106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spc="319">
                <a:solidFill>
                  <a:srgbClr val="A8754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ESPECIFICO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98399">
            <a:off x="13156923" y="1016610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9279978" y="2923335"/>
            <a:ext cx="7297589" cy="3731148"/>
            <a:chOff x="0" y="0"/>
            <a:chExt cx="1130588" cy="5780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0588" cy="578052"/>
            </a:xfrm>
            <a:custGeom>
              <a:avLst/>
              <a:gdLst/>
              <a:ahLst/>
              <a:cxnLst/>
              <a:rect r="r" b="b" t="t" l="l"/>
              <a:pathLst>
                <a:path h="578052" w="1130588">
                  <a:moveTo>
                    <a:pt x="24400" y="0"/>
                  </a:moveTo>
                  <a:lnTo>
                    <a:pt x="1106187" y="0"/>
                  </a:lnTo>
                  <a:cubicBezTo>
                    <a:pt x="1119663" y="0"/>
                    <a:pt x="1130588" y="10924"/>
                    <a:pt x="1130588" y="24400"/>
                  </a:cubicBezTo>
                  <a:lnTo>
                    <a:pt x="1130588" y="553652"/>
                  </a:lnTo>
                  <a:cubicBezTo>
                    <a:pt x="1130588" y="560123"/>
                    <a:pt x="1128017" y="566330"/>
                    <a:pt x="1123441" y="570906"/>
                  </a:cubicBezTo>
                  <a:cubicBezTo>
                    <a:pt x="1118865" y="575482"/>
                    <a:pt x="1112659" y="578052"/>
                    <a:pt x="1106187" y="578052"/>
                  </a:cubicBezTo>
                  <a:lnTo>
                    <a:pt x="24400" y="578052"/>
                  </a:lnTo>
                  <a:cubicBezTo>
                    <a:pt x="10924" y="578052"/>
                    <a:pt x="0" y="567128"/>
                    <a:pt x="0" y="553652"/>
                  </a:cubicBezTo>
                  <a:lnTo>
                    <a:pt x="0" y="24400"/>
                  </a:lnTo>
                  <a:cubicBezTo>
                    <a:pt x="0" y="10924"/>
                    <a:pt x="10924" y="0"/>
                    <a:pt x="24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6400" r="0" b="-2640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80957" y="2923335"/>
            <a:ext cx="7297589" cy="3731148"/>
            <a:chOff x="0" y="0"/>
            <a:chExt cx="1130588" cy="5780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0588" cy="578052"/>
            </a:xfrm>
            <a:custGeom>
              <a:avLst/>
              <a:gdLst/>
              <a:ahLst/>
              <a:cxnLst/>
              <a:rect r="r" b="b" t="t" l="l"/>
              <a:pathLst>
                <a:path h="578052" w="1130588">
                  <a:moveTo>
                    <a:pt x="24400" y="0"/>
                  </a:moveTo>
                  <a:lnTo>
                    <a:pt x="1106187" y="0"/>
                  </a:lnTo>
                  <a:cubicBezTo>
                    <a:pt x="1119663" y="0"/>
                    <a:pt x="1130588" y="10924"/>
                    <a:pt x="1130588" y="24400"/>
                  </a:cubicBezTo>
                  <a:lnTo>
                    <a:pt x="1130588" y="553652"/>
                  </a:lnTo>
                  <a:cubicBezTo>
                    <a:pt x="1130588" y="560123"/>
                    <a:pt x="1128017" y="566330"/>
                    <a:pt x="1123441" y="570906"/>
                  </a:cubicBezTo>
                  <a:cubicBezTo>
                    <a:pt x="1118865" y="575482"/>
                    <a:pt x="1112659" y="578052"/>
                    <a:pt x="1106187" y="578052"/>
                  </a:cubicBezTo>
                  <a:lnTo>
                    <a:pt x="24400" y="578052"/>
                  </a:lnTo>
                  <a:cubicBezTo>
                    <a:pt x="10924" y="578052"/>
                    <a:pt x="0" y="567128"/>
                    <a:pt x="0" y="553652"/>
                  </a:cubicBezTo>
                  <a:lnTo>
                    <a:pt x="0" y="24400"/>
                  </a:lnTo>
                  <a:cubicBezTo>
                    <a:pt x="0" y="10924"/>
                    <a:pt x="10924" y="0"/>
                    <a:pt x="24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208" r="0" b="-720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8798399">
            <a:off x="-2994864" y="-8645988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611236" y="5930540"/>
            <a:ext cx="6232665" cy="2917789"/>
            <a:chOff x="0" y="0"/>
            <a:chExt cx="2019680" cy="945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19680" cy="945502"/>
            </a:xfrm>
            <a:custGeom>
              <a:avLst/>
              <a:gdLst/>
              <a:ahLst/>
              <a:cxnLst/>
              <a:rect r="r" b="b" t="t" l="l"/>
              <a:pathLst>
                <a:path h="945502" w="2019680">
                  <a:moveTo>
                    <a:pt x="48444" y="0"/>
                  </a:moveTo>
                  <a:lnTo>
                    <a:pt x="1971236" y="0"/>
                  </a:lnTo>
                  <a:cubicBezTo>
                    <a:pt x="1984084" y="0"/>
                    <a:pt x="1996406" y="5104"/>
                    <a:pt x="2005491" y="14189"/>
                  </a:cubicBezTo>
                  <a:cubicBezTo>
                    <a:pt x="2014576" y="23274"/>
                    <a:pt x="2019680" y="35596"/>
                    <a:pt x="2019680" y="48444"/>
                  </a:cubicBezTo>
                  <a:lnTo>
                    <a:pt x="2019680" y="897058"/>
                  </a:lnTo>
                  <a:cubicBezTo>
                    <a:pt x="2019680" y="923813"/>
                    <a:pt x="1997991" y="945502"/>
                    <a:pt x="1971236" y="945502"/>
                  </a:cubicBezTo>
                  <a:lnTo>
                    <a:pt x="48444" y="945502"/>
                  </a:lnTo>
                  <a:cubicBezTo>
                    <a:pt x="21689" y="945502"/>
                    <a:pt x="0" y="923813"/>
                    <a:pt x="0" y="897058"/>
                  </a:cubicBezTo>
                  <a:lnTo>
                    <a:pt x="0" y="48444"/>
                  </a:lnTo>
                  <a:cubicBezTo>
                    <a:pt x="0" y="21689"/>
                    <a:pt x="21689" y="0"/>
                    <a:pt x="48444" y="0"/>
                  </a:cubicBezTo>
                  <a:close/>
                </a:path>
              </a:pathLst>
            </a:custGeom>
            <a:solidFill>
              <a:srgbClr val="2537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2019680" cy="93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16595" y="5930540"/>
            <a:ext cx="6624356" cy="2917789"/>
            <a:chOff x="0" y="0"/>
            <a:chExt cx="2146606" cy="945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46606" cy="945502"/>
            </a:xfrm>
            <a:custGeom>
              <a:avLst/>
              <a:gdLst/>
              <a:ahLst/>
              <a:cxnLst/>
              <a:rect r="r" b="b" t="t" l="l"/>
              <a:pathLst>
                <a:path h="945502" w="2146606">
                  <a:moveTo>
                    <a:pt x="45580" y="0"/>
                  </a:moveTo>
                  <a:lnTo>
                    <a:pt x="2101027" y="0"/>
                  </a:lnTo>
                  <a:cubicBezTo>
                    <a:pt x="2113115" y="0"/>
                    <a:pt x="2124709" y="4802"/>
                    <a:pt x="2133256" y="13350"/>
                  </a:cubicBezTo>
                  <a:cubicBezTo>
                    <a:pt x="2141804" y="21898"/>
                    <a:pt x="2146606" y="33491"/>
                    <a:pt x="2146606" y="45580"/>
                  </a:cubicBezTo>
                  <a:lnTo>
                    <a:pt x="2146606" y="899923"/>
                  </a:lnTo>
                  <a:cubicBezTo>
                    <a:pt x="2146606" y="925096"/>
                    <a:pt x="2126200" y="945502"/>
                    <a:pt x="2101027" y="945502"/>
                  </a:cubicBezTo>
                  <a:lnTo>
                    <a:pt x="45580" y="945502"/>
                  </a:lnTo>
                  <a:cubicBezTo>
                    <a:pt x="20407" y="945502"/>
                    <a:pt x="0" y="925096"/>
                    <a:pt x="0" y="899923"/>
                  </a:cubicBezTo>
                  <a:lnTo>
                    <a:pt x="0" y="45580"/>
                  </a:lnTo>
                  <a:cubicBezTo>
                    <a:pt x="0" y="20407"/>
                    <a:pt x="20407" y="0"/>
                    <a:pt x="45580" y="0"/>
                  </a:cubicBezTo>
                  <a:close/>
                </a:path>
              </a:pathLst>
            </a:custGeom>
            <a:solidFill>
              <a:srgbClr val="2537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2146606" cy="93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04222" y="6835412"/>
            <a:ext cx="5651059" cy="125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9"/>
              </a:lnSpc>
            </a:pPr>
            <a:r>
              <a:rPr lang="en-US" sz="2385" spc="52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385" spc="52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structurada en etapas secuenciales: levantamiento de requerimientos, análisis y diseño, desarrollo, pruebas y entrega.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9961243">
            <a:off x="12217193" y="-3026777"/>
            <a:ext cx="10084214" cy="8727429"/>
          </a:xfrm>
          <a:custGeom>
            <a:avLst/>
            <a:gdLst/>
            <a:ahLst/>
            <a:cxnLst/>
            <a:rect r="r" b="b" t="t" l="l"/>
            <a:pathLst>
              <a:path h="8727429" w="10084214">
                <a:moveTo>
                  <a:pt x="0" y="0"/>
                </a:moveTo>
                <a:lnTo>
                  <a:pt x="10084214" y="0"/>
                </a:lnTo>
                <a:lnTo>
                  <a:pt x="10084214" y="8727429"/>
                </a:lnTo>
                <a:lnTo>
                  <a:pt x="0" y="8727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976001">
            <a:off x="-4614341" y="5979010"/>
            <a:ext cx="9228681" cy="7987004"/>
          </a:xfrm>
          <a:custGeom>
            <a:avLst/>
            <a:gdLst/>
            <a:ahLst/>
            <a:cxnLst/>
            <a:rect r="r" b="b" t="t" l="l"/>
            <a:pathLst>
              <a:path h="7987004" w="9228681">
                <a:moveTo>
                  <a:pt x="0" y="0"/>
                </a:moveTo>
                <a:lnTo>
                  <a:pt x="9228682" y="0"/>
                </a:lnTo>
                <a:lnTo>
                  <a:pt x="9228682" y="7987004"/>
                </a:lnTo>
                <a:lnTo>
                  <a:pt x="0" y="7987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1166222"/>
            <a:ext cx="8324690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19522" y="6797312"/>
            <a:ext cx="5818500" cy="199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6" indent="-205108" lvl="1">
              <a:lnSpc>
                <a:spcPts val="2660"/>
              </a:lnSpc>
              <a:buFont typeface="Arial"/>
              <a:buChar char="•"/>
            </a:pPr>
            <a:r>
              <a:rPr lang="en-US" b="true" sz="1900" spc="41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Avanc</a:t>
            </a:r>
            <a:r>
              <a:rPr lang="en-US" b="true" sz="1900" spc="41" strike="noStrike" u="none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e: </a:t>
            </a:r>
            <a:r>
              <a:rPr lang="en-US" sz="1900" spc="4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Acta de constitución, EDT, Carta Gantt, Matriz RACI, Matriz de Riesgos, Documento ERS, Modelos de datos, Mockups de interfaz.</a:t>
            </a:r>
          </a:p>
          <a:p>
            <a:pPr algn="just" marL="410216" indent="-205108" lvl="1">
              <a:lnSpc>
                <a:spcPts val="2660"/>
              </a:lnSpc>
              <a:buFont typeface="Arial"/>
              <a:buChar char="•"/>
            </a:pPr>
            <a:r>
              <a:rPr lang="en-US" b="true" sz="1900" spc="41" strike="noStrike" u="none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Final:</a:t>
            </a:r>
            <a:r>
              <a:rPr lang="en-US" sz="1900" spc="4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Código fuente, Base de datos, Minutas de programación, Verificación de alcances.</a:t>
            </a:r>
          </a:p>
          <a:p>
            <a:pPr algn="just">
              <a:lnSpc>
                <a:spcPts val="266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904222" y="6098967"/>
            <a:ext cx="5522143" cy="55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b="true" sz="3254" spc="13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Tradicional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48121" y="6098967"/>
            <a:ext cx="4561302" cy="55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b="true" sz="3254" spc="13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Evidencias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0950" y="-2033784"/>
            <a:ext cx="6440894" cy="6019309"/>
          </a:xfrm>
          <a:custGeom>
            <a:avLst/>
            <a:gdLst/>
            <a:ahLst/>
            <a:cxnLst/>
            <a:rect r="r" b="b" t="t" l="l"/>
            <a:pathLst>
              <a:path h="6019309" w="6440894">
                <a:moveTo>
                  <a:pt x="0" y="0"/>
                </a:moveTo>
                <a:lnTo>
                  <a:pt x="6440894" y="0"/>
                </a:lnTo>
                <a:lnTo>
                  <a:pt x="6440894" y="6019309"/>
                </a:lnTo>
                <a:lnTo>
                  <a:pt x="0" y="6019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151301">
            <a:off x="11164674" y="6546853"/>
            <a:ext cx="8535602" cy="7976908"/>
          </a:xfrm>
          <a:custGeom>
            <a:avLst/>
            <a:gdLst/>
            <a:ahLst/>
            <a:cxnLst/>
            <a:rect r="r" b="b" t="t" l="l"/>
            <a:pathLst>
              <a:path h="7976908" w="8535602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1723672" y="4128736"/>
            <a:ext cx="4474715" cy="4186037"/>
            <a:chOff x="0" y="0"/>
            <a:chExt cx="997323" cy="9329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7323" cy="932983"/>
            </a:xfrm>
            <a:custGeom>
              <a:avLst/>
              <a:gdLst/>
              <a:ahLst/>
              <a:cxnLst/>
              <a:rect r="r" b="b" t="t" l="l"/>
              <a:pathLst>
                <a:path h="932983" w="99732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89C6C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08957" y="4128736"/>
            <a:ext cx="4474715" cy="4186037"/>
            <a:chOff x="0" y="0"/>
            <a:chExt cx="997323" cy="9329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7323" cy="932983"/>
            </a:xfrm>
            <a:custGeom>
              <a:avLst/>
              <a:gdLst/>
              <a:ahLst/>
              <a:cxnLst/>
              <a:rect r="r" b="b" t="t" l="l"/>
              <a:pathLst>
                <a:path h="932983" w="99732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89C6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89613" y="4128736"/>
            <a:ext cx="4474715" cy="4186037"/>
            <a:chOff x="0" y="0"/>
            <a:chExt cx="997323" cy="9329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7323" cy="932983"/>
            </a:xfrm>
            <a:custGeom>
              <a:avLst/>
              <a:gdLst/>
              <a:ahLst/>
              <a:cxnLst/>
              <a:rect r="r" b="b" t="t" l="l"/>
              <a:pathLst>
                <a:path h="932983" w="997323">
                  <a:moveTo>
                    <a:pt x="102079" y="0"/>
                  </a:moveTo>
                  <a:lnTo>
                    <a:pt x="895245" y="0"/>
                  </a:lnTo>
                  <a:cubicBezTo>
                    <a:pt x="951621" y="0"/>
                    <a:pt x="997323" y="45702"/>
                    <a:pt x="997323" y="102079"/>
                  </a:cubicBezTo>
                  <a:lnTo>
                    <a:pt x="997323" y="830904"/>
                  </a:lnTo>
                  <a:cubicBezTo>
                    <a:pt x="997323" y="887281"/>
                    <a:pt x="951621" y="932983"/>
                    <a:pt x="895245" y="932983"/>
                  </a:cubicBezTo>
                  <a:lnTo>
                    <a:pt x="102079" y="932983"/>
                  </a:lnTo>
                  <a:cubicBezTo>
                    <a:pt x="45702" y="932983"/>
                    <a:pt x="0" y="887281"/>
                    <a:pt x="0" y="830904"/>
                  </a:cubicBezTo>
                  <a:lnTo>
                    <a:pt x="0" y="102079"/>
                  </a:lnTo>
                  <a:cubicBezTo>
                    <a:pt x="0" y="45702"/>
                    <a:pt x="45702" y="0"/>
                    <a:pt x="102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89C6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997323" cy="923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508494" y="975193"/>
            <a:ext cx="11750806" cy="141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79"/>
              </a:lnSpc>
            </a:pPr>
            <a:r>
              <a:rPr lang="en-US" b="true" sz="8271" spc="777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 DE TRABAJO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11723672" y="4128736"/>
            <a:ext cx="4474715" cy="1033825"/>
          </a:xfrm>
          <a:custGeom>
            <a:avLst/>
            <a:gdLst/>
            <a:ahLst/>
            <a:cxnLst/>
            <a:rect r="r" b="b" t="t" l="l"/>
            <a:pathLst>
              <a:path h="1033825" w="447471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6908957" y="4128736"/>
            <a:ext cx="4474715" cy="1033825"/>
          </a:xfrm>
          <a:custGeom>
            <a:avLst/>
            <a:gdLst/>
            <a:ahLst/>
            <a:cxnLst/>
            <a:rect r="r" b="b" t="t" l="l"/>
            <a:pathLst>
              <a:path h="1033825" w="447471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2089613" y="4128736"/>
            <a:ext cx="4474715" cy="1033825"/>
          </a:xfrm>
          <a:custGeom>
            <a:avLst/>
            <a:gdLst/>
            <a:ahLst/>
            <a:cxnLst/>
            <a:rect r="r" b="b" t="t" l="l"/>
            <a:pathLst>
              <a:path h="1033825" w="447471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47362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920057" y="3767421"/>
            <a:ext cx="2195146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b="true" sz="3800" spc="159">
                <a:solidFill>
                  <a:srgbClr val="A8754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3ra Fase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41865" y="3755244"/>
            <a:ext cx="3804269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b="true" sz="3800" spc="159">
                <a:solidFill>
                  <a:srgbClr val="A8754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2da Fase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28577" y="3736925"/>
            <a:ext cx="3596786" cy="673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3857" spc="162">
                <a:solidFill>
                  <a:srgbClr val="A8754C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1ra Fase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12322" y="5323789"/>
            <a:ext cx="3898551" cy="2611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6"/>
              </a:lnSpc>
            </a:pPr>
            <a:r>
              <a:rPr lang="en-US" sz="2483" spc="54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483" spc="54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ruebas finales, verificación de alcances, ajustes, control de calidad y preparación de la presentación final ante la comisión.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97039" y="5225457"/>
            <a:ext cx="3898551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5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</a:t>
            </a:r>
            <a:r>
              <a:rPr lang="en-US" sz="2300" spc="50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 del proyecto: diseño de modelos de datos, arquitectura, mockups de interfaz, programación y documentación interna. Se mostrarán avances durante la semana 10.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75998" y="5202024"/>
            <a:ext cx="3701944" cy="285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1"/>
              </a:lnSpc>
            </a:pPr>
            <a:r>
              <a:rPr lang="en-US" sz="2329" spc="51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329" spc="51" strike="noStrike" u="none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efinición del proyecto, planificación inicial, levantamiento de requerimientos y elaboración de documentos base como acta de constitución y EDT.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10452176">
            <a:off x="15012576" y="-275968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2528577" y="4328126"/>
            <a:ext cx="3596786" cy="673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3857" spc="162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Semanas 1 a 4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47921" y="4370671"/>
            <a:ext cx="3596786" cy="63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b="true" sz="3657" spc="15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Semanas 5 a 15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54406" y="4370671"/>
            <a:ext cx="3813247" cy="63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b="true" sz="3657" spc="15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Semanas 16 a 18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21005" y="4193694"/>
            <a:ext cx="5152464" cy="78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0"/>
              </a:lnSpc>
            </a:pPr>
            <a:r>
              <a:rPr lang="en-US" sz="2243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</a:t>
            </a:r>
            <a:r>
              <a:rPr lang="en-US" sz="2243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empo: Plazo de 18 semanas suficiente para planificación, desarrollo y cierre.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21005" y="5262693"/>
            <a:ext cx="5152464" cy="78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246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</a:t>
            </a:r>
            <a:r>
              <a:rPr lang="en-US" sz="2246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ecursos: Uso de computadores propios y software libre o de bajo costo.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21005" y="6329579"/>
            <a:ext cx="6630337" cy="78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246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Expe</a:t>
            </a:r>
            <a:r>
              <a:rPr lang="en-US" sz="2246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riencia: Contamos con conocimientos previos en desarrollo web y gestión de proyectos.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1150" y="2383024"/>
            <a:ext cx="8324690" cy="125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1150" y="1553287"/>
            <a:ext cx="6934699" cy="96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FACTIBILIDAD DEL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6399961">
            <a:off x="11329998" y="-1574727"/>
            <a:ext cx="13805122" cy="17698875"/>
          </a:xfrm>
          <a:custGeom>
            <a:avLst/>
            <a:gdLst/>
            <a:ahLst/>
            <a:cxnLst/>
            <a:rect r="r" b="b" t="t" l="l"/>
            <a:pathLst>
              <a:path h="17698875" w="13805122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1304517" y="2508050"/>
            <a:ext cx="6238131" cy="62381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  <a:ln w="95250" cap="sq">
              <a:solidFill>
                <a:srgbClr val="D89C6C"/>
              </a:solidFill>
              <a:prstDash val="solid"/>
              <a:miter/>
            </a:ln>
          </p:spPr>
        </p:sp>
      </p:grpSp>
      <p:sp>
        <p:nvSpPr>
          <p:cNvPr name="AutoShape 10" id="10"/>
          <p:cNvSpPr/>
          <p:nvPr/>
        </p:nvSpPr>
        <p:spPr>
          <a:xfrm flipV="true">
            <a:off x="2121238" y="4177098"/>
            <a:ext cx="0" cy="912156"/>
          </a:xfrm>
          <a:prstGeom prst="line">
            <a:avLst/>
          </a:prstGeom>
          <a:ln cap="flat" w="95250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2121238" y="5246054"/>
            <a:ext cx="0" cy="912156"/>
          </a:xfrm>
          <a:prstGeom prst="line">
            <a:avLst/>
          </a:prstGeom>
          <a:ln cap="flat" w="95250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2121238" y="6312939"/>
            <a:ext cx="0" cy="912156"/>
          </a:xfrm>
          <a:prstGeom prst="line">
            <a:avLst/>
          </a:prstGeom>
          <a:ln cap="flat" w="95250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572246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7259300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543455" y="3956505"/>
            <a:ext cx="477960" cy="11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1"/>
              </a:lnSpc>
            </a:pPr>
            <a:r>
              <a:rPr lang="en-US" b="true" sz="6715" spc="631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3455" y="5025461"/>
            <a:ext cx="477960" cy="11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1"/>
              </a:lnSpc>
            </a:pPr>
            <a:r>
              <a:rPr lang="en-US" b="true" sz="6715" spc="631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3455" y="6092347"/>
            <a:ext cx="477960" cy="11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1"/>
              </a:lnSpc>
            </a:pPr>
            <a:r>
              <a:rPr lang="en-US" b="true" sz="6715" spc="631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659918">
            <a:off x="-442221" y="-3550155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221005" y="7361600"/>
            <a:ext cx="7810430" cy="158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246" spc="4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</a:t>
            </a:r>
            <a:r>
              <a:rPr lang="en-US" sz="2246" spc="49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iesgos y mitigación: Posibles problemas técnicos o de coordinación; se solucionan con respaldo de información, planificación clara y reuniones periódicas.</a:t>
            </a:r>
          </a:p>
          <a:p>
            <a:pPr algn="l">
              <a:lnSpc>
                <a:spcPts val="3145"/>
              </a:lnSpc>
            </a:pPr>
          </a:p>
        </p:txBody>
      </p:sp>
      <p:sp>
        <p:nvSpPr>
          <p:cNvPr name="AutoShape 20" id="20"/>
          <p:cNvSpPr/>
          <p:nvPr/>
        </p:nvSpPr>
        <p:spPr>
          <a:xfrm flipV="true">
            <a:off x="2121238" y="7344960"/>
            <a:ext cx="0" cy="1259851"/>
          </a:xfrm>
          <a:prstGeom prst="line">
            <a:avLst/>
          </a:prstGeom>
          <a:ln cap="flat" w="95250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543455" y="7347338"/>
            <a:ext cx="477960" cy="11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1"/>
              </a:lnSpc>
            </a:pPr>
            <a:r>
              <a:rPr lang="en-US" b="true" sz="6715" spc="631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6455" y="3788756"/>
            <a:ext cx="7796833" cy="282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77"/>
              </a:lnSpc>
            </a:pPr>
            <a:r>
              <a:rPr lang="en-US" b="true" sz="8127" spc="763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¡MUCHAS GRACIAS!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78627" y="1685723"/>
            <a:ext cx="0" cy="6915554"/>
          </a:xfrm>
          <a:prstGeom prst="line">
            <a:avLst/>
          </a:prstGeom>
          <a:ln cap="flat" w="66675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8502801" y="331078"/>
            <a:ext cx="10116277" cy="9454121"/>
          </a:xfrm>
          <a:custGeom>
            <a:avLst/>
            <a:gdLst/>
            <a:ahLst/>
            <a:cxnLst/>
            <a:rect r="r" b="b" t="t" l="l"/>
            <a:pathLst>
              <a:path h="9454121" w="10116277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954302" y="1685723"/>
            <a:ext cx="3592801" cy="884304"/>
          </a:xfrm>
          <a:custGeom>
            <a:avLst/>
            <a:gdLst/>
            <a:ahLst/>
            <a:cxnLst/>
            <a:rect r="r" b="b" t="t" l="l"/>
            <a:pathLst>
              <a:path h="884304" w="3592801">
                <a:moveTo>
                  <a:pt x="0" y="0"/>
                </a:moveTo>
                <a:lnTo>
                  <a:pt x="3592801" y="0"/>
                </a:lnTo>
                <a:lnTo>
                  <a:pt x="3592801" y="884304"/>
                </a:lnTo>
                <a:lnTo>
                  <a:pt x="0" y="884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26455" y="8744383"/>
            <a:ext cx="2180843" cy="98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2"/>
              </a:lnSpc>
            </a:pPr>
            <a:r>
              <a:rPr lang="en-US" sz="1909" spc="42">
                <a:solidFill>
                  <a:srgbClr val="E3D8D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Integrantes:</a:t>
            </a:r>
          </a:p>
          <a:p>
            <a:pPr algn="l">
              <a:lnSpc>
                <a:spcPts val="2672"/>
              </a:lnSpc>
            </a:pPr>
            <a:r>
              <a:rPr lang="en-US" sz="1909" spc="42">
                <a:solidFill>
                  <a:srgbClr val="E3D8D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José Becerra</a:t>
            </a:r>
          </a:p>
          <a:p>
            <a:pPr algn="l" marL="0" indent="0" lvl="0">
              <a:lnSpc>
                <a:spcPts val="2672"/>
              </a:lnSpc>
              <a:spcBef>
                <a:spcPct val="0"/>
              </a:spcBef>
            </a:pPr>
            <a:r>
              <a:rPr lang="en-US" sz="1909" spc="42">
                <a:solidFill>
                  <a:srgbClr val="E3D8D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Javiera Gómez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DAGx4vGg8q4</dc:identifier>
  <dcterms:modified xsi:type="dcterms:W3CDTF">2011-08-01T06:04:30Z</dcterms:modified>
  <cp:revision>1</cp:revision>
  <dc:title>Presentación Proyecto</dc:title>
</cp:coreProperties>
</file>